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9"/>
  </p:notesMasterIdLst>
  <p:handoutMasterIdLst>
    <p:handoutMasterId r:id="rId30"/>
  </p:handoutMasterIdLst>
  <p:sldIdLst>
    <p:sldId id="413" r:id="rId2"/>
    <p:sldId id="390" r:id="rId3"/>
    <p:sldId id="389" r:id="rId4"/>
    <p:sldId id="391" r:id="rId5"/>
    <p:sldId id="392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14" r:id="rId15"/>
    <p:sldId id="401" r:id="rId16"/>
    <p:sldId id="415" r:id="rId17"/>
    <p:sldId id="402" r:id="rId18"/>
    <p:sldId id="403" r:id="rId19"/>
    <p:sldId id="404" r:id="rId20"/>
    <p:sldId id="406" r:id="rId21"/>
    <p:sldId id="407" r:id="rId22"/>
    <p:sldId id="408" r:id="rId23"/>
    <p:sldId id="416" r:id="rId24"/>
    <p:sldId id="409" r:id="rId25"/>
    <p:sldId id="410" r:id="rId26"/>
    <p:sldId id="411" r:id="rId27"/>
    <p:sldId id="417" r:id="rId28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68" autoAdjust="0"/>
    <p:restoredTop sz="93514" autoAdjust="0"/>
  </p:normalViewPr>
  <p:slideViewPr>
    <p:cSldViewPr snapToGrid="0">
      <p:cViewPr varScale="1">
        <p:scale>
          <a:sx n="110" d="100"/>
          <a:sy n="110" d="100"/>
        </p:scale>
        <p:origin x="-654" y="-96"/>
      </p:cViewPr>
      <p:guideLst>
        <p:guide orient="horz" pos="2161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C6E3F4F1-576E-484A-924F-913CB686C6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8205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386181FF-4E32-472A-B346-4F6E7464D5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390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9894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52663" y="565150"/>
            <a:ext cx="4392612" cy="2471738"/>
          </a:xfrm>
          <a:ln>
            <a:solidFill>
              <a:srgbClr val="000000"/>
            </a:solidFill>
            <a:miter/>
          </a:ln>
        </p:spPr>
      </p:sp>
      <p:sp>
        <p:nvSpPr>
          <p:cNvPr id="40962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7465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4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00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24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58750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9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59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5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94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478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0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8" r:id="rId7"/>
    <p:sldLayoutId id="2147483709" r:id="rId8"/>
    <p:sldLayoutId id="2147483710" r:id="rId9"/>
    <p:sldLayoutId id="2147483711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2.1.2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有理数的减法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7" y="1798505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 smtClean="0"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 smtClean="0"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 smtClean="0"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的运算</a:t>
            </a:r>
            <a:endParaRPr lang="zh-CN" altLang="en-US" sz="60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93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3"/>
          <p:cNvSpPr txBox="1"/>
          <p:nvPr/>
        </p:nvSpPr>
        <p:spPr>
          <a:xfrm>
            <a:off x="1074905" y="1287660"/>
            <a:ext cx="10427882" cy="504870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填空：（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–4 –(–3.2)= –4+</a:t>
            </a:r>
            <a:r>
              <a:rPr lang="en-US" altLang="zh-CN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 </a:t>
            </a:r>
            <a:r>
              <a:rPr lang="en-US" altLang="zh-CN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</a:t>
            </a:r>
          </a:p>
          <a:p>
            <a:pPr marL="457189" indent="-457189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(–35)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–(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+12)=</a:t>
            </a:r>
            <a:r>
              <a:rPr lang="en-US" altLang="zh-CN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.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</a:t>
            </a:r>
          </a:p>
          <a:p>
            <a:pPr marL="457189" indent="-457189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</a:t>
            </a:r>
            <a:r>
              <a:rPr lang="en-US" altLang="zh-CN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</a:p>
          <a:p>
            <a:pPr marL="457189" indent="-457189"/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计算（口答）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itchFamily="2" charset="2"/>
              </a:rPr>
              <a:t> 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457189" indent="-457189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6–9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                         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(+4)–(–7)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          </a:t>
            </a:r>
          </a:p>
          <a:p>
            <a:pPr marL="457189" indent="-457189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(–5)–(–8)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               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(–4)–9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       </a:t>
            </a:r>
          </a:p>
          <a:p>
            <a:pPr marL="457189" indent="-457189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0–(–5)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                               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0–5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   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24" y="1365008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6638560" y="1404232"/>
            <a:ext cx="861662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3.2 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97884" y="1387203"/>
            <a:ext cx="1066820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–0.8 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88847" y="2130855"/>
            <a:ext cx="861662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lvl="0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–47</a:t>
            </a:r>
          </a:p>
        </p:txBody>
      </p:sp>
      <p:sp>
        <p:nvSpPr>
          <p:cNvPr id="12" name="矩形 11"/>
          <p:cNvSpPr/>
          <p:nvPr/>
        </p:nvSpPr>
        <p:spPr>
          <a:xfrm>
            <a:off x="4321004" y="4147094"/>
            <a:ext cx="759084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 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66357" y="4147094"/>
            <a:ext cx="736431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65077" y="4911691"/>
            <a:ext cx="553925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332910" y="4858362"/>
            <a:ext cx="964241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–13 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612272" y="5662476"/>
            <a:ext cx="553925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065171" y="5416191"/>
            <a:ext cx="656505" cy="861974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–5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98" y="3349066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38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99"/>
          <p:cNvSpPr txBox="1"/>
          <p:nvPr/>
        </p:nvSpPr>
        <p:spPr>
          <a:xfrm>
            <a:off x="1152589" y="2106243"/>
            <a:ext cx="11671829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已知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│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│= 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│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│= 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，且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&gt;0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&lt;0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endParaRPr lang="en-US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207880" name="Rectangle 8"/>
          <p:cNvSpPr/>
          <p:nvPr/>
        </p:nvSpPr>
        <p:spPr>
          <a:xfrm>
            <a:off x="2017958" y="3385177"/>
            <a:ext cx="8619186" cy="3078478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解析：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由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│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│= 5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│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│= 3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，得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=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±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 5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=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±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3.</a:t>
            </a:r>
          </a:p>
          <a:p>
            <a:pPr>
              <a:lnSpc>
                <a:spcPct val="200000"/>
              </a:lnSpc>
            </a:pP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又因为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&gt;0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&lt;0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，所以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= 5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= –3.</a:t>
            </a:r>
          </a:p>
          <a:p>
            <a:pPr>
              <a:lnSpc>
                <a:spcPct val="200000"/>
              </a:lnSpc>
            </a:pP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所以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b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anose="02010600030101010101" pitchFamily="2" charset="-122"/>
              </a:rPr>
              <a:t>=5–(–3)=5+3=8.</a:t>
            </a:r>
          </a:p>
        </p:txBody>
      </p:sp>
      <p:sp>
        <p:nvSpPr>
          <p:cNvPr id="4" name="Rectangle 8"/>
          <p:cNvSpPr/>
          <p:nvPr/>
        </p:nvSpPr>
        <p:spPr>
          <a:xfrm>
            <a:off x="3097776" y="2802274"/>
            <a:ext cx="361904" cy="86177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8</a:t>
            </a:r>
          </a:p>
        </p:txBody>
      </p:sp>
      <p:grpSp>
        <p:nvGrpSpPr>
          <p:cNvPr id="44040" name="组合 6"/>
          <p:cNvGrpSpPr/>
          <p:nvPr/>
        </p:nvGrpSpPr>
        <p:grpSpPr>
          <a:xfrm>
            <a:off x="2669922" y="1312536"/>
            <a:ext cx="2478295" cy="630942"/>
            <a:chOff x="427462" y="558483"/>
            <a:chExt cx="1858351" cy="472792"/>
          </a:xfrm>
        </p:grpSpPr>
        <p:grpSp>
          <p:nvGrpSpPr>
            <p:cNvPr id="44041" name="组合 5"/>
            <p:cNvGrpSpPr/>
            <p:nvPr/>
          </p:nvGrpSpPr>
          <p:grpSpPr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2177459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1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4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53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047" name="文本框 11"/>
            <p:cNvSpPr txBox="1"/>
            <p:nvPr/>
          </p:nvSpPr>
          <p:spPr>
            <a:xfrm>
              <a:off x="427462" y="558483"/>
              <a:ext cx="1829953" cy="47279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2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228216" y="1312958"/>
            <a:ext cx="6150233" cy="63514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219170" eaLnBrk="1" hangingPunct="1">
              <a:defRPr/>
            </a:pPr>
            <a:r>
              <a:rPr kumimoji="0" lang="zh-CN" altLang="en-US" sz="3200" noProof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有理数的减法的分类讨论题</a:t>
            </a:r>
          </a:p>
        </p:txBody>
      </p:sp>
    </p:spTree>
    <p:extLst>
      <p:ext uri="{BB962C8B-B14F-4D97-AF65-F5344CB8AC3E}">
        <p14:creationId xmlns:p14="http://schemas.microsoft.com/office/powerpoint/2010/main" val="216398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78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78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8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8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8"/>
          <p:cNvSpPr txBox="1"/>
          <p:nvPr/>
        </p:nvSpPr>
        <p:spPr>
          <a:xfrm>
            <a:off x="1201442" y="1345536"/>
            <a:ext cx="11238037" cy="219187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若</a:t>
            </a:r>
            <a:r>
              <a:rPr lang="en-US" altLang="zh-CN" sz="37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的相反数，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en-US" altLang="zh-CN" sz="37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y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，则</a:t>
            </a:r>
            <a:r>
              <a:rPr lang="en-US" altLang="zh-CN" sz="37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37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的值是</a:t>
            </a:r>
            <a:r>
              <a:rPr lang="en-US" altLang="zh-CN" sz="3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　</a:t>
            </a:r>
            <a:r>
              <a:rPr lang="en-US" altLang="zh-CN" sz="3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A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–5                                          </a:t>
            </a:r>
            <a:r>
              <a:rPr lang="en-US" altLang="zh-CN" sz="37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</a:p>
          <a:p>
            <a:pPr>
              <a:lnSpc>
                <a:spcPct val="120000"/>
              </a:lnSpc>
            </a:pP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C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或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                                     </a:t>
            </a:r>
            <a:r>
              <a:rPr lang="en-US" altLang="zh-CN" sz="37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或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–5</a:t>
            </a:r>
          </a:p>
        </p:txBody>
      </p:sp>
      <p:sp>
        <p:nvSpPr>
          <p:cNvPr id="45064" name="文本框 2"/>
          <p:cNvSpPr txBox="1"/>
          <p:nvPr/>
        </p:nvSpPr>
        <p:spPr>
          <a:xfrm>
            <a:off x="1766750" y="3450162"/>
            <a:ext cx="9291804" cy="307847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解析：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∵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是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的相反数，∴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 –2.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∵|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|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＝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∴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=±3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endParaRPr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当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=3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时，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 –2–3= –2+(–3)= –5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当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 –3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时，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 –2–(–3)= –2+3=1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，故选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D.</a:t>
            </a:r>
          </a:p>
        </p:txBody>
      </p:sp>
      <p:sp>
        <p:nvSpPr>
          <p:cNvPr id="45065" name="文本框 3"/>
          <p:cNvSpPr txBox="1"/>
          <p:nvPr/>
        </p:nvSpPr>
        <p:spPr>
          <a:xfrm>
            <a:off x="10116492" y="1437560"/>
            <a:ext cx="514282" cy="69778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05" y="1337321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04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6"/>
          <p:cNvSpPr/>
          <p:nvPr/>
        </p:nvSpPr>
        <p:spPr>
          <a:xfrm>
            <a:off x="783065" y="1957216"/>
            <a:ext cx="11150842" cy="224561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3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世界上最高的山峰是珠穆朗玛峰，其海拔高度约是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8848.86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米，吐鲁番盆地的海拔高度约是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–155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米，两处高度相差多少米？</a:t>
            </a:r>
          </a:p>
        </p:txBody>
      </p:sp>
      <p:sp>
        <p:nvSpPr>
          <p:cNvPr id="46085" name="文本框 6151"/>
          <p:cNvSpPr txBox="1"/>
          <p:nvPr/>
        </p:nvSpPr>
        <p:spPr>
          <a:xfrm>
            <a:off x="6651007" y="1383776"/>
            <a:ext cx="3545808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有理数减法的应用</a:t>
            </a:r>
          </a:p>
        </p:txBody>
      </p:sp>
      <p:pic>
        <p:nvPicPr>
          <p:cNvPr id="46086" name="Picture 2"/>
          <p:cNvPicPr>
            <a:picLocks noChangeAspect="1"/>
          </p:cNvPicPr>
          <p:nvPr/>
        </p:nvPicPr>
        <p:blipFill>
          <a:blip r:embed="rId2">
            <a:lum bright="-17996" contrast="35999"/>
          </a:blip>
          <a:srcRect l="6087" t="1280" r="4477" b="6120"/>
          <a:stretch>
            <a:fillRect/>
          </a:stretch>
        </p:blipFill>
        <p:spPr>
          <a:xfrm>
            <a:off x="7625733" y="3580650"/>
            <a:ext cx="3690037" cy="2679844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6091" name="组合 6"/>
          <p:cNvGrpSpPr/>
          <p:nvPr/>
        </p:nvGrpSpPr>
        <p:grpSpPr>
          <a:xfrm>
            <a:off x="3659829" y="1372061"/>
            <a:ext cx="2478295" cy="630942"/>
            <a:chOff x="427462" y="558483"/>
            <a:chExt cx="1858351" cy="472792"/>
          </a:xfrm>
        </p:grpSpPr>
        <p:grpSp>
          <p:nvGrpSpPr>
            <p:cNvPr id="46092" name="组合 5"/>
            <p:cNvGrpSpPr/>
            <p:nvPr/>
          </p:nvGrpSpPr>
          <p:grpSpPr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1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4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53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6098" name="文本框 11"/>
            <p:cNvSpPr txBox="1"/>
            <p:nvPr/>
          </p:nvSpPr>
          <p:spPr>
            <a:xfrm>
              <a:off x="427462" y="558483"/>
              <a:ext cx="1829953" cy="47279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3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82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2"/>
          <p:cNvPicPr>
            <a:picLocks noChangeAspect="1"/>
          </p:cNvPicPr>
          <p:nvPr/>
        </p:nvPicPr>
        <p:blipFill>
          <a:blip r:embed="rId2">
            <a:lum bright="-17996" contrast="35999"/>
          </a:blip>
          <a:srcRect l="6087" t="1280" r="4477" b="6120"/>
          <a:stretch>
            <a:fillRect/>
          </a:stretch>
        </p:blipFill>
        <p:spPr>
          <a:xfrm>
            <a:off x="7949369" y="2015807"/>
            <a:ext cx="3690037" cy="26798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Text Box 7"/>
          <p:cNvSpPr txBox="1"/>
          <p:nvPr/>
        </p:nvSpPr>
        <p:spPr>
          <a:xfrm>
            <a:off x="1633874" y="2015807"/>
            <a:ext cx="5443379" cy="28322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8848.86 –(–155)</a:t>
            </a:r>
            <a:endParaRPr lang="zh-CN" altLang="en-US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=8848.86+155</a:t>
            </a:r>
          </a:p>
          <a:p>
            <a:pPr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=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9003.86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（米）</a:t>
            </a: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33CC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两处高度相差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9003.86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米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2963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538625"/>
          <p:cNvSpPr txBox="1"/>
          <p:nvPr/>
        </p:nvSpPr>
        <p:spPr>
          <a:xfrm>
            <a:off x="1721558" y="1444333"/>
            <a:ext cx="10116348" cy="381731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marL="479988" indent="-609585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以地面为基准，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处高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+2.5 m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处高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–17.8 m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处高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–32.4 m.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问：</a:t>
            </a:r>
          </a:p>
          <a:p>
            <a:pPr marL="479988" indent="-609585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处比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处高多少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  <a:p>
            <a:pPr marL="479988" indent="-609585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处和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处哪个地方高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高多少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  <a:p>
            <a:pPr marL="479988" indent="-609585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处和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处哪个地方低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低多少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?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22" y="1444333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01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539649"/>
          <p:cNvSpPr txBox="1"/>
          <p:nvPr/>
        </p:nvSpPr>
        <p:spPr>
          <a:xfrm>
            <a:off x="1141126" y="1986100"/>
            <a:ext cx="10661396" cy="307776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(+2.5)–(–17.8)=2.5+17.8=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20.3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处高，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(–17.8)–(–32.4)=–17.8+32.4=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14.6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处低，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(+2.5)–(–32.4)=2.5+32.4=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34.9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745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76" name="Rectangle 3"/>
          <p:cNvSpPr/>
          <p:nvPr/>
        </p:nvSpPr>
        <p:spPr>
          <a:xfrm>
            <a:off x="1301625" y="1333644"/>
            <a:ext cx="9854385" cy="455442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pPr eaLnBrk="0" hangingPunct="0">
              <a:lnSpc>
                <a:spcPct val="150000"/>
              </a:lnSpc>
              <a:buClr>
                <a:srgbClr val="FF0000"/>
              </a:buClr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某日哈尔滨、长春等五个城市的最高气温与最低气温记录如下表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Clr>
                <a:srgbClr val="FF0000"/>
              </a:buClr>
            </a:pP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Clr>
                <a:srgbClr val="FF0000"/>
              </a:buClr>
            </a:pP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Clr>
                <a:srgbClr val="FF0000"/>
              </a:buClr>
            </a:pP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Clr>
                <a:srgbClr val="FF0000"/>
              </a:buClr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哪个城市的温差最大？哪个城市的温差最小？</a:t>
            </a:r>
          </a:p>
        </p:txBody>
      </p:sp>
      <p:graphicFrame>
        <p:nvGraphicFramePr>
          <p:cNvPr id="40092" name="表格 40091"/>
          <p:cNvGraphicFramePr/>
          <p:nvPr>
            <p:extLst>
              <p:ext uri="{D42A27DB-BD31-4B8C-83A1-F6EECF244321}">
                <p14:modId xmlns:p14="http://schemas.microsoft.com/office/powerpoint/2010/main" val="3305348520"/>
              </p:ext>
            </p:extLst>
          </p:nvPr>
        </p:nvGraphicFramePr>
        <p:xfrm>
          <a:off x="2074577" y="3186959"/>
          <a:ext cx="8408846" cy="1747078"/>
        </p:xfrm>
        <a:graphic>
          <a:graphicData uri="http://schemas.openxmlformats.org/drawingml/2006/table">
            <a:tbl>
              <a:tblPr/>
              <a:tblGrid>
                <a:gridCol w="16516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645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28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14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8433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2401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80948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城市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哈尔滨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长春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沈阳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北京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大连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0136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最高气温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2 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>
                          <a:latin typeface="Times New Roman" pitchFamily="18" charset="0"/>
                          <a:ea typeface="楷体" pitchFamily="49" charset="-122"/>
                        </a:rPr>
                        <a:t>3 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>
                          <a:latin typeface="Times New Roman" pitchFamily="18" charset="0"/>
                          <a:ea typeface="楷体" pitchFamily="49" charset="-122"/>
                        </a:rPr>
                        <a:t>3 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>
                          <a:latin typeface="Times New Roman" pitchFamily="18" charset="0"/>
                          <a:ea typeface="楷体" pitchFamily="49" charset="-122"/>
                        </a:rPr>
                        <a:t>12 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>
                          <a:latin typeface="Times New Roman" pitchFamily="18" charset="0"/>
                          <a:ea typeface="楷体" pitchFamily="49" charset="-122"/>
                        </a:rPr>
                        <a:t>6 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5994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最低气温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–12 </a:t>
                      </a:r>
                      <a:r>
                        <a:rPr lang="en-US" altLang="zh-CN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–10 </a:t>
                      </a:r>
                      <a:r>
                        <a:rPr lang="en-US" altLang="zh-CN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–8 </a:t>
                      </a:r>
                      <a:r>
                        <a:rPr lang="en-US" altLang="zh-CN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>
                          <a:latin typeface="Times New Roman" pitchFamily="18" charset="0"/>
                          <a:ea typeface="楷体" pitchFamily="49" charset="-122"/>
                        </a:rPr>
                        <a:t>2 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b="1" i="0" baseline="0" dirty="0" smtClean="0">
                          <a:latin typeface="Times New Roman" pitchFamily="18" charset="0"/>
                          <a:ea typeface="楷体" pitchFamily="49" charset="-122"/>
                        </a:rPr>
                        <a:t>–2 </a:t>
                      </a:r>
                      <a:r>
                        <a:rPr lang="en-US" altLang="zh-CN" sz="2800" b="1" i="0" baseline="0" dirty="0">
                          <a:latin typeface="Times New Roman" pitchFamily="18" charset="0"/>
                          <a:ea typeface="楷体" pitchFamily="49" charset="-122"/>
                        </a:rPr>
                        <a:t>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4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70" name="Rectangle 3"/>
          <p:cNvSpPr/>
          <p:nvPr/>
        </p:nvSpPr>
        <p:spPr>
          <a:xfrm>
            <a:off x="1263909" y="1282042"/>
            <a:ext cx="10535368" cy="517141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分析：</a:t>
            </a:r>
            <a:r>
              <a:rPr lang="zh-CN" altLang="en-US" sz="2700" dirty="0">
                <a:latin typeface="宋体" pitchFamily="2" charset="-122"/>
              </a:rPr>
              <a:t>温差即最高气温与最低气温的差．</a:t>
            </a:r>
            <a:endParaRPr lang="en-US" altLang="zh-CN" sz="2700" dirty="0">
              <a:latin typeface="宋体" pitchFamily="2" charset="-122"/>
            </a:endParaRP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en-US" altLang="zh-CN" sz="2700" dirty="0">
                <a:latin typeface="宋体" pitchFamily="2" charset="-122"/>
              </a:rPr>
              <a:t>      </a:t>
            </a:r>
            <a:r>
              <a:rPr lang="zh-CN" altLang="en-US" sz="2700" dirty="0">
                <a:latin typeface="宋体" pitchFamily="2" charset="-122"/>
              </a:rPr>
              <a:t>首先要根据题意列式，利用法则求解，最后比较大小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．</a:t>
            </a: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哈尔滨的温差为 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2–(–12)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(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12)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14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℃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        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长春的温差为 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3–(–10)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(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10)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13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℃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        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沈阳的温差为 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3–(–8)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(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8)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11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℃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        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北京的温差为 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12–2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10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℃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        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大连的温差为 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6–(–2)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6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(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2)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8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℃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．</a:t>
            </a: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zh-CN" altLang="en-US" sz="27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答：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五个城市中哈尔滨的温差最大，为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14 ℃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；</a:t>
            </a:r>
            <a:endParaRPr lang="en-US" altLang="zh-CN" sz="2700" dirty="0">
              <a:latin typeface="Times New Roman" pitchFamily="18" charset="0"/>
              <a:ea typeface="宋体" pitchFamily="2" charset="-122"/>
            </a:endParaRPr>
          </a:p>
          <a:p>
            <a:pPr eaLnBrk="0" hangingPunct="0">
              <a:lnSpc>
                <a:spcPct val="135000"/>
              </a:lnSpc>
              <a:buClr>
                <a:schemeClr val="tx1"/>
              </a:buClr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        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大连的温差最小，为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8 ℃.</a:t>
            </a:r>
            <a:endParaRPr lang="zh-CN" altLang="en-US" sz="2700" dirty="0"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986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70" grpId="0" uiExpan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6"/>
          <p:cNvSpPr/>
          <p:nvPr/>
        </p:nvSpPr>
        <p:spPr>
          <a:xfrm>
            <a:off x="769215" y="1339454"/>
            <a:ext cx="11095947" cy="150694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marL="479988" indent="-609585" algn="just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小明家蔬菜大棚内的气温是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24℃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，此时棚外的气温</a:t>
            </a: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</a:rPr>
              <a:t>是</a:t>
            </a:r>
            <a:endParaRPr lang="en-US" altLang="zh-CN" sz="3200" dirty="0">
              <a:latin typeface="Times New Roman" pitchFamily="18" charset="0"/>
              <a:ea typeface="楷体" panose="02010609060101010101" pitchFamily="49" charset="-122"/>
            </a:endParaRPr>
          </a:p>
          <a:p>
            <a:pPr marL="479988" indent="-609585" algn="just">
              <a:lnSpc>
                <a:spcPct val="150000"/>
              </a:lnSpc>
            </a:pP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</a:rPr>
              <a:t>–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13℃.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棚内气温比棚外气温高多少摄氏度？</a:t>
            </a:r>
          </a:p>
        </p:txBody>
      </p:sp>
      <p:pic>
        <p:nvPicPr>
          <p:cNvPr id="53250" name="图片 2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473" y="3369382"/>
            <a:ext cx="4226434" cy="28031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8"/>
          <p:cNvSpPr/>
          <p:nvPr/>
        </p:nvSpPr>
        <p:spPr>
          <a:xfrm>
            <a:off x="1309257" y="3454309"/>
            <a:ext cx="6212126" cy="7682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en-US" altLang="en-US" sz="3200" dirty="0">
                <a:latin typeface="Times New Roman" pitchFamily="18" charset="0"/>
                <a:ea typeface="宋体" pitchFamily="2" charset="-122"/>
                <a:sym typeface="Arial" panose="020B0604020202020204" pitchFamily="34" charset="0"/>
              </a:rPr>
              <a:t>24 –(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sym typeface="Arial" panose="020B0604020202020204" pitchFamily="34" charset="0"/>
              </a:rPr>
              <a:t>–13)= 24+13=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Arial" panose="020B0604020202020204" pitchFamily="34" charset="0"/>
              </a:rPr>
              <a:t>37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Arial" panose="020B0604020202020204" pitchFamily="34" charset="0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sym typeface="宋体" panose="02010600030101010101" pitchFamily="2" charset="-122"/>
              </a:rPr>
              <a:t>℃）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</a:rPr>
              <a:t>   </a:t>
            </a:r>
          </a:p>
        </p:txBody>
      </p:sp>
      <p:sp>
        <p:nvSpPr>
          <p:cNvPr id="10" name="Rectangle 8"/>
          <p:cNvSpPr/>
          <p:nvPr/>
        </p:nvSpPr>
        <p:spPr>
          <a:xfrm>
            <a:off x="1314428" y="4638193"/>
            <a:ext cx="5991081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答：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</a:rPr>
              <a:t>棚内气温比棚外高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</a:rPr>
              <a:t>37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sym typeface="宋体" panose="02010600030101010101" pitchFamily="2" charset="-122"/>
              </a:rPr>
              <a:t>℃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sym typeface="宋体" panose="02010600030101010101" pitchFamily="2" charset="-122"/>
              </a:rPr>
              <a:t>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95" y="1518610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23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1"/>
          <p:cNvSpPr/>
          <p:nvPr/>
        </p:nvSpPr>
        <p:spPr>
          <a:xfrm>
            <a:off x="1032495" y="1702458"/>
            <a:ext cx="10845912" cy="3414665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>
              <a:lnSpc>
                <a:spcPct val="150000"/>
              </a:lnSpc>
              <a:spcBef>
                <a:spcPts val="400"/>
              </a:spcBef>
              <a:buClr>
                <a:srgbClr val="FF0066"/>
              </a:buClr>
            </a:pPr>
            <a:r>
              <a:rPr lang="en-US" altLang="zh-CN" sz="3500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1.</a:t>
            </a:r>
            <a:r>
              <a:rPr lang="zh-CN" altLang="en-US" sz="35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理解</a:t>
            </a:r>
            <a:r>
              <a:rPr lang="zh-CN" altLang="en-US" sz="35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有理数</a:t>
            </a:r>
            <a:r>
              <a:rPr lang="zh-CN" altLang="en-US" sz="35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减法的意义</a:t>
            </a:r>
            <a:r>
              <a:rPr lang="en-US" altLang="zh-CN" sz="35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  <a:p>
            <a:pPr>
              <a:lnSpc>
                <a:spcPct val="150000"/>
              </a:lnSpc>
              <a:spcBef>
                <a:spcPts val="400"/>
              </a:spcBef>
              <a:buClr>
                <a:srgbClr val="FF0066"/>
              </a:buClr>
            </a:pPr>
            <a:r>
              <a:rPr lang="en-US" altLang="zh-CN" sz="35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2. </a:t>
            </a:r>
            <a:r>
              <a:rPr lang="zh-CN" altLang="en-US" sz="35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掌握有理数减法法则，熟练进行有理数的</a:t>
            </a:r>
            <a:r>
              <a:rPr lang="zh-CN" altLang="en-US" sz="35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减法运算</a:t>
            </a:r>
            <a:r>
              <a:rPr lang="en-US" altLang="zh-CN" sz="35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微软雅黑" panose="020B0503020204020204" pitchFamily="34" charset="-122"/>
              </a:rPr>
              <a:t>.</a:t>
            </a:r>
          </a:p>
          <a:p>
            <a:pPr>
              <a:lnSpc>
                <a:spcPct val="150000"/>
              </a:lnSpc>
              <a:spcBef>
                <a:spcPts val="400"/>
              </a:spcBef>
              <a:buClr>
                <a:srgbClr val="FF0066"/>
              </a:buClr>
            </a:pPr>
            <a:r>
              <a:rPr lang="en-US" altLang="zh-CN" sz="35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3. </a:t>
            </a:r>
            <a:r>
              <a:rPr lang="zh-CN" altLang="en-US" sz="35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经历有理数减法法则的探索过程，体会有理数</a:t>
            </a:r>
            <a:r>
              <a:rPr lang="zh-CN" altLang="en-US" sz="35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减法与加法的关系</a:t>
            </a:r>
            <a:r>
              <a:rPr lang="en-US" altLang="zh-CN" sz="35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en-US" altLang="zh-CN" sz="35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8233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Text Box 3"/>
          <p:cNvSpPr txBox="1"/>
          <p:nvPr/>
        </p:nvSpPr>
        <p:spPr>
          <a:xfrm>
            <a:off x="3002266" y="1952542"/>
            <a:ext cx="8898724" cy="381731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(+7)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–(–4);   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(–0.45)–(–0.55);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0–(–9)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    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4)–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(–5)–(+3).</a:t>
            </a:r>
          </a:p>
        </p:txBody>
      </p:sp>
      <p:sp>
        <p:nvSpPr>
          <p:cNvPr id="150540" name="Text Box 12"/>
          <p:cNvSpPr txBox="1"/>
          <p:nvPr/>
        </p:nvSpPr>
        <p:spPr>
          <a:xfrm>
            <a:off x="1198118" y="2073409"/>
            <a:ext cx="3223263" cy="61569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</p:txBody>
      </p:sp>
      <p:grpSp>
        <p:nvGrpSpPr>
          <p:cNvPr id="55305" name="组合 1"/>
          <p:cNvGrpSpPr/>
          <p:nvPr/>
        </p:nvGrpSpPr>
        <p:grpSpPr>
          <a:xfrm>
            <a:off x="4786035" y="1294295"/>
            <a:ext cx="3304533" cy="661480"/>
            <a:chOff x="5083" y="1100"/>
            <a:chExt cx="3905" cy="783"/>
          </a:xfrm>
        </p:grpSpPr>
        <p:grpSp>
          <p:nvGrpSpPr>
            <p:cNvPr id="55306" name="组合 1"/>
            <p:cNvGrpSpPr>
              <a:grpSpLocks noChangeAspect="1"/>
            </p:cNvGrpSpPr>
            <p:nvPr/>
          </p:nvGrpSpPr>
          <p:grpSpPr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483" y="597558"/>
                <a:ext cx="419195" cy="418816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774" y="597557"/>
                <a:ext cx="419195" cy="418815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6071" y="597558"/>
                <a:ext cx="419195" cy="418816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186" y="597557"/>
                <a:ext cx="419195" cy="418815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361" y="597557"/>
                <a:ext cx="419195" cy="418815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5312" name="TextBox 15"/>
            <p:cNvSpPr txBox="1"/>
            <p:nvPr/>
          </p:nvSpPr>
          <p:spPr>
            <a:xfrm>
              <a:off x="5083" y="1100"/>
              <a:ext cx="3905" cy="78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676595" y="5649870"/>
            <a:ext cx="3255662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答案：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11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51951" y="5649869"/>
            <a:ext cx="1981568" cy="538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0.1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77809" y="5664924"/>
            <a:ext cx="1789447" cy="538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9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14209" y="5672452"/>
            <a:ext cx="1885601" cy="538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–4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01033" y="5702563"/>
            <a:ext cx="1575106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–8.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33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7" name="Text Box 5"/>
          <p:cNvSpPr txBox="1"/>
          <p:nvPr/>
        </p:nvSpPr>
        <p:spPr>
          <a:xfrm>
            <a:off x="1190310" y="1500128"/>
            <a:ext cx="3225380" cy="61569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填空：</a:t>
            </a:r>
          </a:p>
        </p:txBody>
      </p:sp>
      <p:sp>
        <p:nvSpPr>
          <p:cNvPr id="187398" name="Rectangle 6"/>
          <p:cNvSpPr/>
          <p:nvPr/>
        </p:nvSpPr>
        <p:spPr>
          <a:xfrm>
            <a:off x="2024963" y="2026543"/>
            <a:ext cx="8711913" cy="297672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spcBef>
                <a:spcPct val="60000"/>
              </a:spcBef>
            </a:pPr>
            <a:r>
              <a:rPr lang="en-GB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（1）温度4℃</a:t>
            </a:r>
            <a:r>
              <a:rPr lang="zh-CN" altLang="en-GB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比</a:t>
            </a:r>
            <a:r>
              <a:rPr lang="en-GB" altLang="en-GB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GB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6℃</a:t>
            </a:r>
            <a:r>
              <a:rPr lang="zh-CN" altLang="en-GB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高</a:t>
            </a:r>
            <a:r>
              <a:rPr lang="en-GB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________℃ </a:t>
            </a:r>
            <a:r>
              <a:rPr lang="zh-CN" altLang="en-GB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 </a:t>
            </a:r>
          </a:p>
          <a:p>
            <a:pPr>
              <a:spcBef>
                <a:spcPct val="60000"/>
              </a:spcBef>
            </a:pPr>
            <a:r>
              <a:rPr lang="en-GB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（2）温度–7℃比–2℃低_________℃ ； </a:t>
            </a:r>
          </a:p>
          <a:p>
            <a:pPr>
              <a:spcBef>
                <a:spcPct val="60000"/>
              </a:spcBef>
            </a:pPr>
            <a:r>
              <a:rPr lang="en-GB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（3）海拔高度–13m比–200m高_______m； </a:t>
            </a:r>
          </a:p>
          <a:p>
            <a:pPr>
              <a:spcBef>
                <a:spcPct val="60000"/>
              </a:spcBef>
            </a:pPr>
            <a:r>
              <a:rPr lang="en-GB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（4）从海拔20m到–40m，下降了______m.</a:t>
            </a:r>
          </a:p>
        </p:txBody>
      </p:sp>
      <p:sp>
        <p:nvSpPr>
          <p:cNvPr id="187399" name="Text Box 7"/>
          <p:cNvSpPr txBox="1"/>
          <p:nvPr/>
        </p:nvSpPr>
        <p:spPr>
          <a:xfrm>
            <a:off x="6639292" y="2026543"/>
            <a:ext cx="656584" cy="6155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10</a:t>
            </a:r>
          </a:p>
        </p:txBody>
      </p:sp>
      <p:sp>
        <p:nvSpPr>
          <p:cNvPr id="187400" name="Text Box 8"/>
          <p:cNvSpPr txBox="1"/>
          <p:nvPr/>
        </p:nvSpPr>
        <p:spPr>
          <a:xfrm>
            <a:off x="7070176" y="2821937"/>
            <a:ext cx="451400" cy="6155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5</a:t>
            </a:r>
          </a:p>
        </p:txBody>
      </p:sp>
      <p:sp>
        <p:nvSpPr>
          <p:cNvPr id="187401" name="Text Box 9"/>
          <p:cNvSpPr txBox="1"/>
          <p:nvPr/>
        </p:nvSpPr>
        <p:spPr>
          <a:xfrm>
            <a:off x="7911507" y="3567834"/>
            <a:ext cx="861768" cy="6155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187</a:t>
            </a:r>
          </a:p>
        </p:txBody>
      </p:sp>
      <p:sp>
        <p:nvSpPr>
          <p:cNvPr id="187402" name="Text Box 10"/>
          <p:cNvSpPr txBox="1"/>
          <p:nvPr/>
        </p:nvSpPr>
        <p:spPr>
          <a:xfrm>
            <a:off x="8342391" y="4329163"/>
            <a:ext cx="656584" cy="6155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33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35223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9" grpId="0"/>
      <p:bldP spid="187400" grpId="0"/>
      <p:bldP spid="187401" grpId="0"/>
      <p:bldP spid="18740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1"/>
          <p:cNvSpPr txBox="1"/>
          <p:nvPr/>
        </p:nvSpPr>
        <p:spPr>
          <a:xfrm>
            <a:off x="935029" y="1269453"/>
            <a:ext cx="10203545" cy="473975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3.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判断并说明理由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28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）在有理数的加法中，两数的和一定比加数大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    ）</a:t>
            </a:r>
          </a:p>
          <a:p>
            <a:pPr>
              <a:lnSpc>
                <a:spcPct val="150000"/>
              </a:lnSpc>
            </a:pPr>
            <a:endParaRPr lang="zh-CN" altLang="en-US" sz="28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）两个数相减，被减数一定比减数大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（    ）</a:t>
            </a:r>
          </a:p>
          <a:p>
            <a:pPr>
              <a:lnSpc>
                <a:spcPct val="150000"/>
              </a:lnSpc>
            </a:pPr>
            <a:endParaRPr lang="zh-CN" altLang="en-US" sz="28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3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）两数之差一定小于被减数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    ）</a:t>
            </a:r>
          </a:p>
          <a:p>
            <a:pPr>
              <a:lnSpc>
                <a:spcPct val="150000"/>
              </a:lnSpc>
            </a:pPr>
            <a:endParaRPr lang="zh-CN" altLang="en-US" sz="28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Wingdings" panose="05000000000000000000" pitchFamily="2" charset="2"/>
            </a:endParaRPr>
          </a:p>
        </p:txBody>
      </p:sp>
      <p:sp>
        <p:nvSpPr>
          <p:cNvPr id="32781" name="Text Box 13"/>
          <p:cNvSpPr txBox="1"/>
          <p:nvPr/>
        </p:nvSpPr>
        <p:spPr>
          <a:xfrm>
            <a:off x="9031985" y="2032490"/>
            <a:ext cx="626452" cy="67710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×</a:t>
            </a:r>
          </a:p>
        </p:txBody>
      </p:sp>
      <p:sp>
        <p:nvSpPr>
          <p:cNvPr id="32782" name="Text Box 14"/>
          <p:cNvSpPr txBox="1"/>
          <p:nvPr/>
        </p:nvSpPr>
        <p:spPr>
          <a:xfrm>
            <a:off x="7627944" y="3337389"/>
            <a:ext cx="628569" cy="67710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×</a:t>
            </a:r>
          </a:p>
        </p:txBody>
      </p:sp>
      <p:sp>
        <p:nvSpPr>
          <p:cNvPr id="32784" name="Text Box 16"/>
          <p:cNvSpPr txBox="1"/>
          <p:nvPr/>
        </p:nvSpPr>
        <p:spPr>
          <a:xfrm>
            <a:off x="6124235" y="4618931"/>
            <a:ext cx="626452" cy="67710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76507" y="2632639"/>
            <a:ext cx="10246143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也可能小于加数或等于加数，例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–2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–3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=–5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–3+0=–3.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78093" y="3975339"/>
            <a:ext cx="8201457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也可能小于减数或相等，例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–4–10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6–6.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78094" y="5206678"/>
            <a:ext cx="9740110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也可能大于被减数或相等，例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–4–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–10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=6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6–0=6.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4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1" grpId="0"/>
      <p:bldP spid="32782" grpId="0"/>
      <p:bldP spid="32784" grpId="0"/>
      <p:bldP spid="2" grpId="0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1"/>
          <p:cNvSpPr txBox="1"/>
          <p:nvPr/>
        </p:nvSpPr>
        <p:spPr>
          <a:xfrm>
            <a:off x="1010595" y="1928876"/>
            <a:ext cx="10203545" cy="270843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4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）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0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减去任何数，差都为负数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    </a:t>
            </a:r>
            <a:r>
              <a:rPr lang="zh-CN" altLang="en-US" sz="28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）</a:t>
            </a:r>
            <a:endParaRPr lang="en-US" altLang="zh-CN" sz="2800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</a:pPr>
            <a:endParaRPr lang="zh-CN" altLang="en-US" sz="28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5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）较大的数减去较小的数，差一定是正数</a:t>
            </a:r>
            <a:r>
              <a:rPr lang="en-US" altLang="zh-CN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.</a:t>
            </a:r>
            <a:r>
              <a:rPr lang="zh-CN" altLang="en-US" sz="28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Wingdings" panose="05000000000000000000" pitchFamily="2" charset="2"/>
              </a:rPr>
              <a:t>（    ）</a:t>
            </a:r>
          </a:p>
        </p:txBody>
      </p:sp>
      <p:sp>
        <p:nvSpPr>
          <p:cNvPr id="32780" name="Text Box 12"/>
          <p:cNvSpPr txBox="1"/>
          <p:nvPr/>
        </p:nvSpPr>
        <p:spPr>
          <a:xfrm>
            <a:off x="8502857" y="3884555"/>
            <a:ext cx="628568" cy="67710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√</a:t>
            </a:r>
          </a:p>
        </p:txBody>
      </p:sp>
      <p:sp>
        <p:nvSpPr>
          <p:cNvPr id="32783" name="Text Box 15"/>
          <p:cNvSpPr txBox="1"/>
          <p:nvPr/>
        </p:nvSpPr>
        <p:spPr>
          <a:xfrm>
            <a:off x="6466845" y="2201009"/>
            <a:ext cx="626452" cy="67710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87830" y="2936108"/>
            <a:ext cx="7560615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也可能是正数或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，例如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0–0=0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0–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–2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12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/>
      <p:bldP spid="3278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/>
          <p:nvPr/>
        </p:nvSpPr>
        <p:spPr>
          <a:xfrm>
            <a:off x="1169746" y="2208556"/>
            <a:ext cx="10692008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某次法律知识竞赛中规定：抢答题答对一题得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分，答错一题扣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分，问答对一题与答错一题得分相差多少分？</a:t>
            </a:r>
          </a:p>
        </p:txBody>
      </p:sp>
      <p:sp>
        <p:nvSpPr>
          <p:cNvPr id="58371" name="Rectangle 8"/>
          <p:cNvSpPr/>
          <p:nvPr/>
        </p:nvSpPr>
        <p:spPr>
          <a:xfrm>
            <a:off x="2088402" y="3983072"/>
            <a:ext cx="1305428" cy="61554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解：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</a:t>
            </a:r>
          </a:p>
        </p:txBody>
      </p:sp>
      <p:sp>
        <p:nvSpPr>
          <p:cNvPr id="58372" name="Rectangle 8"/>
          <p:cNvSpPr/>
          <p:nvPr/>
        </p:nvSpPr>
        <p:spPr>
          <a:xfrm>
            <a:off x="2918054" y="3999062"/>
            <a:ext cx="4742627" cy="614083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ctr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20–(–10)=20+10=30 (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分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</a:t>
            </a:r>
          </a:p>
        </p:txBody>
      </p:sp>
      <p:sp>
        <p:nvSpPr>
          <p:cNvPr id="58373" name="Rectangle 8"/>
          <p:cNvSpPr/>
          <p:nvPr/>
        </p:nvSpPr>
        <p:spPr>
          <a:xfrm>
            <a:off x="2088402" y="5014173"/>
            <a:ext cx="6862166" cy="61554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答：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答对一题与答错一题相差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30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分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</a:t>
            </a:r>
          </a:p>
        </p:txBody>
      </p:sp>
      <p:grpSp>
        <p:nvGrpSpPr>
          <p:cNvPr id="58379" name="组合 6"/>
          <p:cNvGrpSpPr/>
          <p:nvPr/>
        </p:nvGrpSpPr>
        <p:grpSpPr>
          <a:xfrm>
            <a:off x="4598864" y="1311590"/>
            <a:ext cx="3306650" cy="666886"/>
            <a:chOff x="5060" y="904"/>
            <a:chExt cx="3905" cy="787"/>
          </a:xfrm>
        </p:grpSpPr>
        <p:grpSp>
          <p:nvGrpSpPr>
            <p:cNvPr id="58380" name="组合 21"/>
            <p:cNvGrpSpPr>
              <a:grpSpLocks noChangeAspect="1"/>
            </p:cNvGrpSpPr>
            <p:nvPr/>
          </p:nvGrpSpPr>
          <p:grpSpPr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480" y="597557"/>
                <a:ext cx="419195" cy="418815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777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6066" y="597557"/>
                <a:ext cx="419195" cy="418815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190" y="597558"/>
                <a:ext cx="419195" cy="418816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363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8386" name="TextBox 15"/>
            <p:cNvSpPr txBox="1"/>
            <p:nvPr/>
          </p:nvSpPr>
          <p:spPr>
            <a:xfrm>
              <a:off x="5060" y="904"/>
              <a:ext cx="3905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能力提升题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18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  <p:bldP spid="58372" grpId="0"/>
      <p:bldP spid="583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91" name="Text Box 43"/>
          <p:cNvSpPr txBox="1"/>
          <p:nvPr/>
        </p:nvSpPr>
        <p:spPr>
          <a:xfrm>
            <a:off x="1467037" y="2760016"/>
            <a:ext cx="10050886" cy="386259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∵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–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  <a:endParaRPr lang="en-US" altLang="zh-CN" sz="2700" dirty="0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        ∴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异号或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中至少有一个为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0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  <a:endParaRPr lang="en-US" altLang="zh-CN" sz="2700" dirty="0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        又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|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，</a:t>
            </a:r>
            <a:endParaRPr lang="en-US" altLang="zh-CN" sz="2700" dirty="0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        ∴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时，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–5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；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–3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时，</a:t>
            </a:r>
            <a:r>
              <a:rPr lang="en-US" altLang="zh-CN" sz="2700" i="1" dirty="0"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5.</a:t>
            </a:r>
          </a:p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        当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–5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时，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(–5)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–2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3–(–5)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8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；</a:t>
            </a:r>
            <a:endParaRPr lang="en-US" altLang="zh-CN" sz="2700" dirty="0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        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当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–3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</a:rPr>
              <a:t>时，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–3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＋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–3–5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–8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.</a:t>
            </a:r>
          </a:p>
        </p:txBody>
      </p:sp>
      <p:sp>
        <p:nvSpPr>
          <p:cNvPr id="59393" name="Text Box 5"/>
          <p:cNvSpPr txBox="1"/>
          <p:nvPr/>
        </p:nvSpPr>
        <p:spPr>
          <a:xfrm>
            <a:off x="1074144" y="2063778"/>
            <a:ext cx="10884239" cy="71420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已知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x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y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，且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x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y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＝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x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y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|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，求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x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＋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y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和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x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</a:rPr>
              <a:t>y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</a:rPr>
              <a:t>的值．</a:t>
            </a:r>
          </a:p>
        </p:txBody>
      </p:sp>
      <p:graphicFrame>
        <p:nvGraphicFramePr>
          <p:cNvPr id="59394" name="Object 9"/>
          <p:cNvGraphicFramePr/>
          <p:nvPr>
            <p:extLst>
              <p:ext uri="{D42A27DB-BD31-4B8C-83A1-F6EECF244321}">
                <p14:modId xmlns:p14="http://schemas.microsoft.com/office/powerpoint/2010/main" val="925908473"/>
              </p:ext>
            </p:extLst>
          </p:nvPr>
        </p:nvGraphicFramePr>
        <p:xfrm>
          <a:off x="5273657" y="2409292"/>
          <a:ext cx="914281" cy="19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r:id="rId3" imgW="127635" imgH="198755" progId="Equation.DSMT4">
                  <p:embed/>
                </p:oleObj>
              </mc:Choice>
              <mc:Fallback>
                <p:oleObj r:id="rId3" imgW="127635" imgH="19875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3657" y="2409292"/>
                        <a:ext cx="914281" cy="199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5" name="Object 12"/>
          <p:cNvGraphicFramePr/>
          <p:nvPr>
            <p:extLst>
              <p:ext uri="{D42A27DB-BD31-4B8C-83A1-F6EECF244321}">
                <p14:modId xmlns:p14="http://schemas.microsoft.com/office/powerpoint/2010/main" val="2374232075"/>
              </p:ext>
            </p:extLst>
          </p:nvPr>
        </p:nvGraphicFramePr>
        <p:xfrm>
          <a:off x="5273657" y="2409292"/>
          <a:ext cx="914281" cy="19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r:id="rId5" imgW="127635" imgH="198755" progId="Equation.DSMT4">
                  <p:embed/>
                </p:oleObj>
              </mc:Choice>
              <mc:Fallback>
                <p:oleObj r:id="rId5" imgW="127635" imgH="19875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3657" y="2409292"/>
                        <a:ext cx="914281" cy="199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9401" name="组合 2"/>
          <p:cNvGrpSpPr/>
          <p:nvPr/>
        </p:nvGrpSpPr>
        <p:grpSpPr>
          <a:xfrm>
            <a:off x="4510910" y="1273791"/>
            <a:ext cx="3304533" cy="667733"/>
            <a:chOff x="5060" y="905"/>
            <a:chExt cx="3905" cy="788"/>
          </a:xfrm>
        </p:grpSpPr>
        <p:grpSp>
          <p:nvGrpSpPr>
            <p:cNvPr id="59402" name="组合 6"/>
            <p:cNvGrpSpPr>
              <a:grpSpLocks noChangeAspect="1"/>
            </p:cNvGrpSpPr>
            <p:nvPr/>
          </p:nvGrpSpPr>
          <p:grpSpPr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480" y="597557"/>
                <a:ext cx="419195" cy="418815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8777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066" y="597557"/>
                <a:ext cx="419195" cy="418815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190" y="597558"/>
                <a:ext cx="419195" cy="418816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363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</p:grpSp>
        <p:sp>
          <p:nvSpPr>
            <p:cNvPr id="59408" name="TextBox 15"/>
            <p:cNvSpPr txBox="1"/>
            <p:nvPr/>
          </p:nvSpPr>
          <p:spPr>
            <a:xfrm>
              <a:off x="5060" y="905"/>
              <a:ext cx="3905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拓广探索题</a:t>
              </a:r>
              <a:endParaRPr lang="en-US" altLang="zh-CN" sz="37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465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4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4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91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9"/>
          <p:cNvGrpSpPr/>
          <p:nvPr/>
        </p:nvGrpSpPr>
        <p:grpSpPr>
          <a:xfrm>
            <a:off x="4938484" y="3012151"/>
            <a:ext cx="2596811" cy="1609749"/>
            <a:chOff x="1392" y="2208"/>
            <a:chExt cx="2688" cy="144"/>
          </a:xfrm>
        </p:grpSpPr>
        <p:sp>
          <p:nvSpPr>
            <p:cNvPr id="60418" name="Line 10"/>
            <p:cNvSpPr/>
            <p:nvPr/>
          </p:nvSpPr>
          <p:spPr>
            <a:xfrm>
              <a:off x="1392" y="2208"/>
              <a:ext cx="0" cy="144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60419" name="Line 11"/>
            <p:cNvSpPr/>
            <p:nvPr/>
          </p:nvSpPr>
          <p:spPr>
            <a:xfrm>
              <a:off x="1392" y="2208"/>
              <a:ext cx="2688" cy="0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0420" name="Line 12"/>
            <p:cNvSpPr/>
            <p:nvPr/>
          </p:nvSpPr>
          <p:spPr>
            <a:xfrm>
              <a:off x="4080" y="2208"/>
              <a:ext cx="0" cy="144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742834" y="2270448"/>
            <a:ext cx="2924853" cy="6156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 algn="ctr" defTabSz="1219170"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变成相反数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432666" y="3900415"/>
            <a:ext cx="1619040" cy="734187"/>
            <a:chOff x="1392" y="2208"/>
            <a:chExt cx="2688" cy="144"/>
          </a:xfrm>
        </p:grpSpPr>
        <p:sp>
          <p:nvSpPr>
            <p:cNvPr id="60423" name="Line 15"/>
            <p:cNvSpPr/>
            <p:nvPr/>
          </p:nvSpPr>
          <p:spPr>
            <a:xfrm>
              <a:off x="1392" y="2208"/>
              <a:ext cx="0" cy="144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60424" name="Line 16"/>
            <p:cNvSpPr/>
            <p:nvPr/>
          </p:nvSpPr>
          <p:spPr>
            <a:xfrm>
              <a:off x="1392" y="2208"/>
              <a:ext cx="2688" cy="0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0425" name="Line 17"/>
            <p:cNvSpPr/>
            <p:nvPr/>
          </p:nvSpPr>
          <p:spPr>
            <a:xfrm>
              <a:off x="4080" y="2208"/>
              <a:ext cx="0" cy="144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568114" y="3180355"/>
            <a:ext cx="1390470" cy="6156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 algn="ctr" defTabSz="1219170"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不变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715204" y="5193533"/>
            <a:ext cx="1861580" cy="565282"/>
            <a:chOff x="2544" y="2400"/>
            <a:chExt cx="2112" cy="144"/>
          </a:xfrm>
        </p:grpSpPr>
        <p:sp>
          <p:nvSpPr>
            <p:cNvPr id="60428" name="Line 20"/>
            <p:cNvSpPr/>
            <p:nvPr/>
          </p:nvSpPr>
          <p:spPr>
            <a:xfrm>
              <a:off x="2544" y="2544"/>
              <a:ext cx="2112" cy="0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0429" name="Line 21"/>
            <p:cNvSpPr/>
            <p:nvPr/>
          </p:nvSpPr>
          <p:spPr>
            <a:xfrm flipV="1">
              <a:off x="4656" y="2400"/>
              <a:ext cx="0" cy="144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60430" name="Line 22"/>
            <p:cNvSpPr/>
            <p:nvPr/>
          </p:nvSpPr>
          <p:spPr>
            <a:xfrm flipV="1">
              <a:off x="2544" y="2400"/>
              <a:ext cx="0" cy="144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4367059" y="5915483"/>
            <a:ext cx="2687817" cy="6156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lIns="121917" tIns="60958" rIns="121917" bIns="60958">
            <a:spAutoFit/>
          </a:bodyPr>
          <a:lstStyle/>
          <a:p>
            <a:pPr defTabSz="1219170"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减号变加号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850659" y="4372076"/>
            <a:ext cx="4550241" cy="1054344"/>
            <a:chOff x="3074093" y="3425525"/>
            <a:chExt cx="3413425" cy="790575"/>
          </a:xfrm>
        </p:grpSpPr>
        <p:sp>
          <p:nvSpPr>
            <p:cNvPr id="60433" name="Rectangle 11"/>
            <p:cNvSpPr/>
            <p:nvPr/>
          </p:nvSpPr>
          <p:spPr>
            <a:xfrm>
              <a:off x="3074093" y="3425525"/>
              <a:ext cx="3384550" cy="790575"/>
            </a:xfrm>
            <a:prstGeom prst="rect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3301125" y="3528712"/>
              <a:ext cx="3186393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120000"/>
                </a:lnSpc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2" charset="-122"/>
                </a:defRPr>
              </a:lvl9pPr>
            </a:lstStyle>
            <a:p>
              <a:pPr defTabSz="1219170" eaLnBrk="1" hangingPunct="1">
                <a:lnSpc>
                  <a:spcPct val="100000"/>
                </a:lnSpc>
                <a:defRPr/>
              </a:pPr>
              <a:r>
                <a:rPr kumimoji="0" lang="en-US" altLang="zh-CN" sz="4300" i="1" dirty="0">
                  <a:solidFill>
                    <a:srgbClr val="FF0000"/>
                  </a:solidFill>
                  <a:cs typeface="Times New Roman" pitchFamily="18" charset="0"/>
                </a:rPr>
                <a:t>a</a:t>
              </a:r>
              <a:r>
                <a:rPr kumimoji="0" lang="en-US" altLang="zh-CN" sz="4300" dirty="0">
                  <a:solidFill>
                    <a:srgbClr val="FF0000"/>
                  </a:solidFill>
                  <a:cs typeface="Times New Roman" pitchFamily="18" charset="0"/>
                </a:rPr>
                <a:t>–</a:t>
              </a:r>
              <a:r>
                <a:rPr kumimoji="0" lang="en-US" altLang="zh-CN" sz="4300" i="1" dirty="0">
                  <a:solidFill>
                    <a:srgbClr val="FF0000"/>
                  </a:solidFill>
                  <a:cs typeface="Times New Roman" pitchFamily="18" charset="0"/>
                </a:rPr>
                <a:t>b</a:t>
              </a:r>
              <a:r>
                <a:rPr kumimoji="0" lang="zh-CN" altLang="en-US" sz="4300" dirty="0">
                  <a:solidFill>
                    <a:srgbClr val="FF0000"/>
                  </a:solidFill>
                  <a:cs typeface="Times New Roman" pitchFamily="18" charset="0"/>
                </a:rPr>
                <a:t>＝  </a:t>
              </a:r>
              <a:r>
                <a:rPr kumimoji="0" lang="en-US" altLang="zh-CN" sz="4300" i="1" dirty="0">
                  <a:solidFill>
                    <a:srgbClr val="FF0000"/>
                  </a:solidFill>
                  <a:cs typeface="Times New Roman" pitchFamily="18" charset="0"/>
                </a:rPr>
                <a:t>a  </a:t>
              </a:r>
              <a:r>
                <a:rPr lang="en-US" altLang="zh-CN" sz="4300" dirty="0">
                  <a:solidFill>
                    <a:srgbClr val="FF0000"/>
                  </a:solidFill>
                  <a:cs typeface="Times New Roman" pitchFamily="18" charset="0"/>
                </a:rPr>
                <a:t>+</a:t>
              </a:r>
              <a:r>
                <a:rPr kumimoji="0" lang="zh-CN" altLang="en-US" sz="4300" dirty="0">
                  <a:solidFill>
                    <a:srgbClr val="FF0000"/>
                  </a:solidFill>
                  <a:cs typeface="Times New Roman" pitchFamily="18" charset="0"/>
                </a:rPr>
                <a:t>  </a:t>
              </a:r>
              <a:r>
                <a:rPr kumimoji="0" lang="en-US" altLang="zh-CN" sz="4300" dirty="0">
                  <a:solidFill>
                    <a:srgbClr val="FF0000"/>
                  </a:solidFill>
                  <a:cs typeface="Times New Roman" pitchFamily="18" charset="0"/>
                </a:rPr>
                <a:t>(–</a:t>
              </a:r>
              <a:r>
                <a:rPr kumimoji="0" lang="en-US" altLang="zh-CN" sz="4300" i="1" dirty="0">
                  <a:solidFill>
                    <a:srgbClr val="FF0000"/>
                  </a:solidFill>
                  <a:cs typeface="Times New Roman" pitchFamily="18" charset="0"/>
                </a:rPr>
                <a:t>b</a:t>
              </a:r>
              <a:r>
                <a:rPr kumimoji="0" lang="en-US" altLang="zh-CN" sz="4300" dirty="0">
                  <a:solidFill>
                    <a:srgbClr val="FF0000"/>
                  </a:solidFill>
                  <a:cs typeface="Times New Roman" pitchFamily="18" charset="0"/>
                </a:rPr>
                <a:t>)</a:t>
              </a:r>
              <a:endParaRPr kumimoji="0" lang="zh-CN" altLang="en-US" sz="4300" dirty="0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</p:grp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964538" y="1209653"/>
            <a:ext cx="10956322" cy="76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lnSpc>
                <a:spcPct val="120000"/>
              </a:lnSpc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defTabSz="1219170" eaLnBrk="1" hangingPunct="1">
              <a:lnSpc>
                <a:spcPct val="150000"/>
              </a:lnSpc>
              <a:defRPr/>
            </a:pPr>
            <a:r>
              <a:rPr kumimoji="0" lang="zh-CN" altLang="en-US" dirty="0">
                <a:solidFill>
                  <a:srgbClr val="0000FF"/>
                </a:solidFill>
                <a:cs typeface="Times New Roman" pitchFamily="18" charset="0"/>
              </a:rPr>
              <a:t>有理数减法法则：</a:t>
            </a:r>
            <a:r>
              <a:rPr kumimoji="0" lang="zh-CN" altLang="en-US" dirty="0">
                <a:ea typeface="黑体" pitchFamily="49" charset="-122"/>
                <a:cs typeface="Times New Roman" pitchFamily="18" charset="0"/>
              </a:rPr>
              <a:t>减去一个数，等于加上这个数</a:t>
            </a:r>
            <a:r>
              <a:rPr kumimoji="0" lang="zh-CN" altLang="en-US" dirty="0" smtClean="0">
                <a:ea typeface="黑体" pitchFamily="49" charset="-122"/>
                <a:cs typeface="Times New Roman" pitchFamily="18" charset="0"/>
              </a:rPr>
              <a:t>的相反</a:t>
            </a:r>
            <a:r>
              <a:rPr kumimoji="0" lang="zh-CN" altLang="en-US" dirty="0">
                <a:ea typeface="黑体" pitchFamily="49" charset="-122"/>
                <a:cs typeface="Times New Roman" pitchFamily="18" charset="0"/>
              </a:rPr>
              <a:t>数</a:t>
            </a:r>
            <a:r>
              <a:rPr kumimoji="0" lang="zh-CN" altLang="en-US" dirty="0">
                <a:ea typeface="宋体" pitchFamily="2" charset="-122"/>
                <a:cs typeface="Times New Roman" pitchFamily="18" charset="0"/>
              </a:rPr>
              <a:t>． </a:t>
            </a:r>
          </a:p>
        </p:txBody>
      </p:sp>
    </p:spTree>
    <p:extLst>
      <p:ext uri="{BB962C8B-B14F-4D97-AF65-F5344CB8AC3E}">
        <p14:creationId xmlns:p14="http://schemas.microsoft.com/office/powerpoint/2010/main" val="353672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9" grpId="0" bldLvl="0" animBg="1"/>
      <p:bldP spid="2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0059" y="2575923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316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-1125" b="25001"/>
          <a:stretch/>
        </p:blipFill>
        <p:spPr>
          <a:xfrm>
            <a:off x="3963515" y="1216021"/>
            <a:ext cx="5113034" cy="36812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文本框 6"/>
          <p:cNvSpPr txBox="1"/>
          <p:nvPr/>
        </p:nvSpPr>
        <p:spPr>
          <a:xfrm>
            <a:off x="307584" y="4892931"/>
            <a:ext cx="11627453" cy="150694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indent="35559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</a:t>
            </a: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已知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一景区某日测得山下温度为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 ℃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，山上温度为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–4 ℃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</a:p>
          <a:p>
            <a:pPr indent="35559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你能列式表示出山上温度与山下温度的温差吗？</a:t>
            </a:r>
          </a:p>
        </p:txBody>
      </p:sp>
    </p:spTree>
    <p:extLst>
      <p:ext uri="{BB962C8B-B14F-4D97-AF65-F5344CB8AC3E}">
        <p14:creationId xmlns:p14="http://schemas.microsoft.com/office/powerpoint/2010/main" val="105442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986" y="1529449"/>
            <a:ext cx="2526928" cy="5172483"/>
          </a:xfrm>
          <a:prstGeom prst="rect">
            <a:avLst/>
          </a:prstGeom>
        </p:spPr>
      </p:pic>
      <p:sp>
        <p:nvSpPr>
          <p:cNvPr id="10243" name="Rectangle 3"/>
          <p:cNvSpPr/>
          <p:nvPr/>
        </p:nvSpPr>
        <p:spPr>
          <a:xfrm>
            <a:off x="1043900" y="1878104"/>
            <a:ext cx="7749054" cy="381731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问题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你能从温度计上看出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5℃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比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–5℃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高多少摄氏度吗？用式子如何表示？</a:t>
            </a:r>
          </a:p>
          <a:p>
            <a:pPr>
              <a:lnSpc>
                <a:spcPct val="150000"/>
              </a:lnSpc>
            </a:pPr>
            <a:endParaRPr lang="zh-CN" altLang="en-US" sz="3200" dirty="0">
              <a:solidFill>
                <a:srgbClr val="269999"/>
              </a:solidFill>
              <a:latin typeface="Times New Roman" pitchFamily="18" charset="0"/>
              <a:ea typeface="黑体" panose="02010609060101010101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问题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：    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5+(+5) =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结论：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由上面两个式子我们不难得出：</a:t>
            </a:r>
          </a:p>
        </p:txBody>
      </p:sp>
      <p:sp>
        <p:nvSpPr>
          <p:cNvPr id="37892" name="文本框 6151"/>
          <p:cNvSpPr txBox="1"/>
          <p:nvPr/>
        </p:nvSpPr>
        <p:spPr>
          <a:xfrm>
            <a:off x="5263865" y="1295468"/>
            <a:ext cx="3508977" cy="61312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宋体" panose="02010600030101010101" pitchFamily="2" charset="-122"/>
              </a:rPr>
              <a:t>有理数的减法法则</a:t>
            </a:r>
          </a:p>
        </p:txBody>
      </p:sp>
      <p:sp>
        <p:nvSpPr>
          <p:cNvPr id="204804" name="Text Box 4"/>
          <p:cNvSpPr txBox="1"/>
          <p:nvPr/>
        </p:nvSpPr>
        <p:spPr>
          <a:xfrm>
            <a:off x="2897319" y="3542342"/>
            <a:ext cx="2251840" cy="55257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dirty="0">
                <a:solidFill>
                  <a:srgbClr val="FF33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–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33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–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5)=10  </a:t>
            </a:r>
          </a:p>
        </p:txBody>
      </p:sp>
      <p:sp>
        <p:nvSpPr>
          <p:cNvPr id="204805" name="Text Box 5"/>
          <p:cNvSpPr txBox="1"/>
          <p:nvPr/>
        </p:nvSpPr>
        <p:spPr>
          <a:xfrm>
            <a:off x="3334407" y="5806568"/>
            <a:ext cx="3142840" cy="55046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–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–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5) = 5+(+5)</a:t>
            </a:r>
          </a:p>
        </p:txBody>
      </p:sp>
      <p:sp>
        <p:nvSpPr>
          <p:cNvPr id="62471" name="Line 7"/>
          <p:cNvSpPr/>
          <p:nvPr/>
        </p:nvSpPr>
        <p:spPr>
          <a:xfrm>
            <a:off x="9450353" y="3507108"/>
            <a:ext cx="1225391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472" name="Line 8"/>
          <p:cNvSpPr/>
          <p:nvPr/>
        </p:nvSpPr>
        <p:spPr>
          <a:xfrm>
            <a:off x="9935853" y="4465604"/>
            <a:ext cx="1583061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473" name="Line 9"/>
          <p:cNvSpPr/>
          <p:nvPr/>
        </p:nvSpPr>
        <p:spPr>
          <a:xfrm>
            <a:off x="10291830" y="3464374"/>
            <a:ext cx="0" cy="381088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62474" name="Line 10"/>
          <p:cNvSpPr/>
          <p:nvPr/>
        </p:nvSpPr>
        <p:spPr>
          <a:xfrm flipV="1">
            <a:off x="10291407" y="4140984"/>
            <a:ext cx="0" cy="304871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sp>
      <p:pic>
        <p:nvPicPr>
          <p:cNvPr id="62480" name="Picture 16" descr="图片1，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3789" y="3801816"/>
            <a:ext cx="336506" cy="3387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7911" name="组合 4"/>
          <p:cNvGrpSpPr/>
          <p:nvPr/>
        </p:nvGrpSpPr>
        <p:grpSpPr>
          <a:xfrm>
            <a:off x="3236822" y="1359693"/>
            <a:ext cx="2026574" cy="530391"/>
            <a:chOff x="3599" y="1168"/>
            <a:chExt cx="2393" cy="625"/>
          </a:xfrm>
        </p:grpSpPr>
        <p:sp>
          <p:nvSpPr>
            <p:cNvPr id="6" name="圆角矩形 5"/>
            <p:cNvSpPr/>
            <p:nvPr/>
          </p:nvSpPr>
          <p:spPr>
            <a:xfrm>
              <a:off x="3599" y="1168"/>
              <a:ext cx="2393" cy="62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1219170">
                <a:defRPr/>
              </a:pPr>
              <a:endParaRPr lang="zh-CN" altLang="en-US" sz="3200" b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13" name="矩形 1"/>
            <p:cNvSpPr/>
            <p:nvPr/>
          </p:nvSpPr>
          <p:spPr>
            <a:xfrm>
              <a:off x="3913" y="1203"/>
              <a:ext cx="1799" cy="5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知识点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964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4" grpId="0"/>
      <p:bldP spid="2048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2"/>
          <p:cNvSpPr txBox="1"/>
          <p:nvPr/>
        </p:nvSpPr>
        <p:spPr>
          <a:xfrm>
            <a:off x="2831264" y="2625493"/>
            <a:ext cx="2520621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0243" name="Rectangle 3"/>
          <p:cNvSpPr/>
          <p:nvPr/>
        </p:nvSpPr>
        <p:spPr>
          <a:xfrm>
            <a:off x="890957" y="1313700"/>
            <a:ext cx="8512125" cy="4851682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问题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用上面的方法考虑：</a:t>
            </a: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0–(–3)=___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0+(+3)=___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　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1–(–3)=___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1+(+3)=____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–5–(–3)=___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–5+(+3)=___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  <a:p>
            <a:pPr>
              <a:lnSpc>
                <a:spcPct val="120000"/>
              </a:lnSpc>
            </a:pP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问题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   </a:t>
            </a:r>
            <a:endParaRPr lang="en-US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9–8=___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9+(–8)=____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15 –7=___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15+(–7)=____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</p:txBody>
      </p:sp>
      <p:sp>
        <p:nvSpPr>
          <p:cNvPr id="204806" name="Text Box 6"/>
          <p:cNvSpPr txBox="1"/>
          <p:nvPr/>
        </p:nvSpPr>
        <p:spPr>
          <a:xfrm>
            <a:off x="4007554" y="1911286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</a:p>
        </p:txBody>
      </p:sp>
      <p:sp>
        <p:nvSpPr>
          <p:cNvPr id="204807" name="Text Box 7"/>
          <p:cNvSpPr txBox="1"/>
          <p:nvPr/>
        </p:nvSpPr>
        <p:spPr>
          <a:xfrm>
            <a:off x="4007554" y="3025333"/>
            <a:ext cx="1230048" cy="71420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–2</a:t>
            </a:r>
          </a:p>
        </p:txBody>
      </p:sp>
      <p:sp>
        <p:nvSpPr>
          <p:cNvPr id="204808" name="Text Box 8"/>
          <p:cNvSpPr txBox="1"/>
          <p:nvPr/>
        </p:nvSpPr>
        <p:spPr>
          <a:xfrm>
            <a:off x="6471456" y="2520875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</a:p>
        </p:txBody>
      </p:sp>
      <p:sp>
        <p:nvSpPr>
          <p:cNvPr id="204809" name="Text Box 9"/>
          <p:cNvSpPr txBox="1"/>
          <p:nvPr/>
        </p:nvSpPr>
        <p:spPr>
          <a:xfrm>
            <a:off x="6636534" y="3055971"/>
            <a:ext cx="1295233" cy="71420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–2</a:t>
            </a:r>
          </a:p>
        </p:txBody>
      </p:sp>
      <p:sp>
        <p:nvSpPr>
          <p:cNvPr id="204810" name="Text Box 10"/>
          <p:cNvSpPr txBox="1"/>
          <p:nvPr/>
        </p:nvSpPr>
        <p:spPr>
          <a:xfrm>
            <a:off x="3971152" y="2500400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</a:p>
        </p:txBody>
      </p:sp>
      <p:sp>
        <p:nvSpPr>
          <p:cNvPr id="204812" name="Text Box 12"/>
          <p:cNvSpPr txBox="1"/>
          <p:nvPr/>
        </p:nvSpPr>
        <p:spPr>
          <a:xfrm>
            <a:off x="6091774" y="4809128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</a:p>
        </p:txBody>
      </p:sp>
      <p:sp>
        <p:nvSpPr>
          <p:cNvPr id="204813" name="Text Box 13"/>
          <p:cNvSpPr txBox="1"/>
          <p:nvPr/>
        </p:nvSpPr>
        <p:spPr>
          <a:xfrm>
            <a:off x="3450942" y="4835380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</a:p>
        </p:txBody>
      </p:sp>
      <p:sp>
        <p:nvSpPr>
          <p:cNvPr id="204814" name="Text Box 14"/>
          <p:cNvSpPr txBox="1"/>
          <p:nvPr/>
        </p:nvSpPr>
        <p:spPr>
          <a:xfrm>
            <a:off x="6471454" y="5447842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8</a:t>
            </a:r>
          </a:p>
        </p:txBody>
      </p:sp>
      <p:sp>
        <p:nvSpPr>
          <p:cNvPr id="204815" name="Text Box 15"/>
          <p:cNvSpPr txBox="1"/>
          <p:nvPr/>
        </p:nvSpPr>
        <p:spPr>
          <a:xfrm>
            <a:off x="3767766" y="5447841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8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320759" y="1829017"/>
            <a:ext cx="3309189" cy="2865783"/>
            <a:chOff x="6122670" y="947420"/>
            <a:chExt cx="2482215" cy="2148840"/>
          </a:xfrm>
        </p:grpSpPr>
        <p:sp>
          <p:nvSpPr>
            <p:cNvPr id="2" name="云形 1"/>
            <p:cNvSpPr/>
            <p:nvPr/>
          </p:nvSpPr>
          <p:spPr>
            <a:xfrm>
              <a:off x="6122670" y="947420"/>
              <a:ext cx="2482215" cy="2148840"/>
            </a:xfrm>
            <a:prstGeom prst="cloud">
              <a:avLst/>
            </a:prstGeom>
            <a:solidFill>
              <a:schemeClr val="accent2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tx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25870" y="1238885"/>
              <a:ext cx="211709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+mn-ea"/>
                </a:rPr>
                <a:t>这些数减−</a:t>
              </a:r>
              <a:r>
                <a:rPr lang="en-US" altLang="zh-CN" sz="320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+mn-ea"/>
                </a:rPr>
                <a:t>3</a:t>
              </a: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+mn-ea"/>
                </a:rPr>
                <a:t>的结果与它们加</a:t>
              </a:r>
              <a:r>
                <a:rPr lang="en-US" altLang="zh-CN" sz="320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+mn-ea"/>
                </a:rPr>
                <a:t>+3</a:t>
              </a: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+mn-ea"/>
                </a:rPr>
                <a:t>的结果相同吗？</a:t>
              </a:r>
              <a:endParaRPr lang="zh-CN" altLang="en-US" sz="3200" dirty="0">
                <a:solidFill>
                  <a:schemeClr val="bg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</p:txBody>
        </p:sp>
      </p:grpSp>
      <p:sp>
        <p:nvSpPr>
          <p:cNvPr id="6" name="Text Box 11"/>
          <p:cNvSpPr txBox="1"/>
          <p:nvPr/>
        </p:nvSpPr>
        <p:spPr>
          <a:xfrm>
            <a:off x="6324577" y="1935968"/>
            <a:ext cx="647616" cy="71420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3063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4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4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4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4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6" grpId="0"/>
      <p:bldP spid="204807" grpId="0"/>
      <p:bldP spid="204808" grpId="0"/>
      <p:bldP spid="204809" grpId="0"/>
      <p:bldP spid="204810" grpId="0"/>
      <p:bldP spid="204812" grpId="0"/>
      <p:bldP spid="204813" grpId="0"/>
      <p:bldP spid="204814" grpId="0"/>
      <p:bldP spid="20481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/>
          <p:nvPr/>
        </p:nvSpPr>
        <p:spPr>
          <a:xfrm>
            <a:off x="3860006" y="1929297"/>
            <a:ext cx="3959767" cy="884972"/>
          </a:xfrm>
          <a:prstGeom prst="ellipse">
            <a:avLst/>
          </a:pr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r>
              <a:rPr lang="zh-CN" altLang="en-US" sz="2700" dirty="0">
                <a:latin typeface="黑体" panose="02010609060101010101" pitchFamily="2" charset="-122"/>
                <a:ea typeface="黑体" panose="02010609060101010101" pitchFamily="2" charset="-122"/>
              </a:rPr>
              <a:t>有理数减法法则</a:t>
            </a:r>
          </a:p>
        </p:txBody>
      </p:sp>
      <p:sp>
        <p:nvSpPr>
          <p:cNvPr id="8196" name="Rectangle 4"/>
          <p:cNvSpPr/>
          <p:nvPr/>
        </p:nvSpPr>
        <p:spPr>
          <a:xfrm>
            <a:off x="2668478" y="2869315"/>
            <a:ext cx="6488855" cy="681724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/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减去一个数，等于加上这个数的相反数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202" name="Text Box 10"/>
          <p:cNvSpPr txBox="1"/>
          <p:nvPr/>
        </p:nvSpPr>
        <p:spPr>
          <a:xfrm>
            <a:off x="2923157" y="4382240"/>
            <a:ext cx="7424300" cy="67726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</a:rPr>
              <a:t>表达式为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</a:rPr>
              <a:t>: </a:t>
            </a:r>
            <a:r>
              <a:rPr lang="en-US" altLang="zh-CN" sz="3600" i="1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</a:rPr>
              <a:t> – </a:t>
            </a:r>
            <a:r>
              <a:rPr lang="en-US" altLang="zh-CN" sz="3600" i="1" dirty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</a:rPr>
              <a:t>=</a:t>
            </a:r>
            <a:r>
              <a:rPr lang="en-US" altLang="zh-CN" sz="3600" i="1" dirty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</a:rPr>
              <a:t> + (–</a:t>
            </a:r>
            <a:r>
              <a:rPr lang="en-US" altLang="zh-CN" sz="3600" i="1" dirty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</a:p>
        </p:txBody>
      </p:sp>
      <p:grpSp>
        <p:nvGrpSpPr>
          <p:cNvPr id="2" name="Group 6"/>
          <p:cNvGrpSpPr/>
          <p:nvPr/>
        </p:nvGrpSpPr>
        <p:grpSpPr>
          <a:xfrm>
            <a:off x="5406030" y="4116319"/>
            <a:ext cx="1584119" cy="865918"/>
            <a:chOff x="2925" y="1888"/>
            <a:chExt cx="998" cy="545"/>
          </a:xfrm>
        </p:grpSpPr>
        <p:sp>
          <p:nvSpPr>
            <p:cNvPr id="39941" name="Rectangle 7"/>
            <p:cNvSpPr/>
            <p:nvPr/>
          </p:nvSpPr>
          <p:spPr>
            <a:xfrm>
              <a:off x="2925" y="2120"/>
              <a:ext cx="242" cy="313"/>
            </a:xfrm>
            <a:prstGeom prst="rect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9942" name="Rectangle 8"/>
            <p:cNvSpPr/>
            <p:nvPr/>
          </p:nvSpPr>
          <p:spPr>
            <a:xfrm>
              <a:off x="3688" y="2112"/>
              <a:ext cx="235" cy="313"/>
            </a:xfrm>
            <a:prstGeom prst="rect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39943" name="Group 9"/>
            <p:cNvGrpSpPr/>
            <p:nvPr/>
          </p:nvGrpSpPr>
          <p:grpSpPr>
            <a:xfrm>
              <a:off x="3038" y="1888"/>
              <a:ext cx="801" cy="227"/>
              <a:chOff x="3038" y="1979"/>
              <a:chExt cx="801" cy="136"/>
            </a:xfrm>
          </p:grpSpPr>
          <p:sp>
            <p:nvSpPr>
              <p:cNvPr id="39944" name="Line 10"/>
              <p:cNvSpPr/>
              <p:nvPr/>
            </p:nvSpPr>
            <p:spPr>
              <a:xfrm>
                <a:off x="3038" y="1979"/>
                <a:ext cx="0" cy="136"/>
              </a:xfrm>
              <a:prstGeom prst="line">
                <a:avLst/>
              </a:prstGeom>
              <a:ln w="539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45" name="Line 11"/>
              <p:cNvSpPr/>
              <p:nvPr/>
            </p:nvSpPr>
            <p:spPr>
              <a:xfrm>
                <a:off x="3038" y="1979"/>
                <a:ext cx="801" cy="0"/>
              </a:xfrm>
              <a:prstGeom prst="line">
                <a:avLst/>
              </a:prstGeom>
              <a:ln w="539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9946" name="Line 12"/>
              <p:cNvSpPr/>
              <p:nvPr/>
            </p:nvSpPr>
            <p:spPr>
              <a:xfrm>
                <a:off x="3831" y="1979"/>
                <a:ext cx="0" cy="136"/>
              </a:xfrm>
              <a:prstGeom prst="line">
                <a:avLst/>
              </a:prstGeom>
              <a:ln w="539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  <p:sp>
        <p:nvSpPr>
          <p:cNvPr id="205837" name="AutoShape 13"/>
          <p:cNvSpPr/>
          <p:nvPr/>
        </p:nvSpPr>
        <p:spPr>
          <a:xfrm>
            <a:off x="7605315" y="3612436"/>
            <a:ext cx="3235599" cy="1108435"/>
          </a:xfrm>
          <a:prstGeom prst="cloudCallout">
            <a:avLst>
              <a:gd name="adj1" fmla="val -73701"/>
              <a:gd name="adj2" fmla="val 17303"/>
            </a:avLst>
          </a:prstGeom>
          <a:solidFill>
            <a:schemeClr val="accent3">
              <a:lumMod val="40000"/>
              <a:lumOff val="6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 algn="ctr" defTabSz="1219170" eaLnBrk="1" hangingPunct="1">
              <a:defRPr/>
            </a:pPr>
            <a:r>
              <a:rPr kumimoji="0" lang="zh-CN" altLang="en-US" sz="2700" noProof="1">
                <a:latin typeface="Times New Roman" pitchFamily="18" charset="0"/>
                <a:cs typeface="+mn-ea"/>
              </a:rPr>
              <a:t>减号变加号</a:t>
            </a:r>
            <a:endParaRPr kumimoji="0" lang="zh-CN" altLang="en-US" sz="2700" noProof="1">
              <a:latin typeface="Times New Roman" pitchFamily="18" charset="0"/>
            </a:endParaRPr>
          </a:p>
        </p:txBody>
      </p:sp>
      <p:grpSp>
        <p:nvGrpSpPr>
          <p:cNvPr id="5" name="Group 14"/>
          <p:cNvGrpSpPr/>
          <p:nvPr/>
        </p:nvGrpSpPr>
        <p:grpSpPr>
          <a:xfrm rot="10800000">
            <a:off x="5912906" y="4908136"/>
            <a:ext cx="1619039" cy="434018"/>
            <a:chOff x="2870" y="1979"/>
            <a:chExt cx="826" cy="136"/>
          </a:xfrm>
        </p:grpSpPr>
        <p:sp>
          <p:nvSpPr>
            <p:cNvPr id="39949" name="Line 15"/>
            <p:cNvSpPr/>
            <p:nvPr/>
          </p:nvSpPr>
          <p:spPr>
            <a:xfrm>
              <a:off x="2875" y="1979"/>
              <a:ext cx="0" cy="136"/>
            </a:xfrm>
            <a:prstGeom prst="line">
              <a:avLst/>
            </a:prstGeom>
            <a:ln w="539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9950" name="Line 16"/>
            <p:cNvSpPr/>
            <p:nvPr/>
          </p:nvSpPr>
          <p:spPr>
            <a:xfrm>
              <a:off x="2870" y="1979"/>
              <a:ext cx="826" cy="0"/>
            </a:xfrm>
            <a:prstGeom prst="line">
              <a:avLst/>
            </a:prstGeom>
            <a:ln w="539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9951" name="Line 17"/>
            <p:cNvSpPr/>
            <p:nvPr/>
          </p:nvSpPr>
          <p:spPr>
            <a:xfrm>
              <a:off x="3696" y="1979"/>
              <a:ext cx="0" cy="136"/>
            </a:xfrm>
            <a:prstGeom prst="line">
              <a:avLst/>
            </a:prstGeom>
            <a:ln w="539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</p:grpSp>
      <p:sp>
        <p:nvSpPr>
          <p:cNvPr id="205842" name="AutoShape 18"/>
          <p:cNvSpPr/>
          <p:nvPr/>
        </p:nvSpPr>
        <p:spPr>
          <a:xfrm>
            <a:off x="7174275" y="5528463"/>
            <a:ext cx="3005275" cy="1170788"/>
          </a:xfrm>
          <a:prstGeom prst="cloudCallout">
            <a:avLst>
              <a:gd name="adj1" fmla="val -61662"/>
              <a:gd name="adj2" fmla="val -58380"/>
            </a:avLst>
          </a:prstGeom>
          <a:solidFill>
            <a:schemeClr val="accent3">
              <a:lumMod val="40000"/>
              <a:lumOff val="6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 algn="ctr" defTabSz="1219170" eaLnBrk="1" hangingPunct="1">
              <a:defRPr/>
            </a:pPr>
            <a:r>
              <a:rPr kumimoji="0" lang="zh-CN" altLang="en-US" sz="2700" noProof="1">
                <a:latin typeface="Times New Roman" pitchFamily="18" charset="0"/>
                <a:cs typeface="+mn-ea"/>
              </a:rPr>
              <a:t>减数变其相反数</a:t>
            </a:r>
            <a:endParaRPr kumimoji="0" lang="zh-CN" altLang="en-US" sz="2700" noProof="1">
              <a:latin typeface="Times New Roman" pitchFamily="18" charset="0"/>
            </a:endParaRPr>
          </a:p>
        </p:txBody>
      </p:sp>
      <p:sp>
        <p:nvSpPr>
          <p:cNvPr id="205843" name="Text Box 19"/>
          <p:cNvSpPr txBox="1"/>
          <p:nvPr/>
        </p:nvSpPr>
        <p:spPr>
          <a:xfrm>
            <a:off x="2657896" y="5771935"/>
            <a:ext cx="2414802" cy="5336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121917" tIns="60958" rIns="121917" bIns="60958">
            <a:spAutoFit/>
          </a:bodyPr>
          <a:lstStyle/>
          <a:p>
            <a:pPr defTabSz="1219170">
              <a:spcBef>
                <a:spcPct val="50000"/>
              </a:spcBef>
              <a:defRPr/>
            </a:pPr>
            <a:r>
              <a:rPr kumimoji="0" lang="zh-CN" altLang="en-US" sz="2700" noProof="1">
                <a:latin typeface="Times New Roman" pitchFamily="18" charset="0"/>
                <a:cs typeface="+mn-ea"/>
              </a:rPr>
              <a:t>被减数不变</a:t>
            </a:r>
          </a:p>
        </p:txBody>
      </p:sp>
      <p:sp>
        <p:nvSpPr>
          <p:cNvPr id="11274" name="Line 20"/>
          <p:cNvSpPr/>
          <p:nvPr/>
        </p:nvSpPr>
        <p:spPr>
          <a:xfrm flipV="1">
            <a:off x="4435664" y="4908135"/>
            <a:ext cx="817632" cy="793934"/>
          </a:xfrm>
          <a:prstGeom prst="line">
            <a:avLst/>
          </a:prstGeom>
          <a:ln w="539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04817" name="Text Box 17"/>
          <p:cNvSpPr txBox="1"/>
          <p:nvPr/>
        </p:nvSpPr>
        <p:spPr>
          <a:xfrm>
            <a:off x="1106772" y="1287233"/>
            <a:ext cx="5467062" cy="61397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通过上面的探究可得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结论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679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0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/>
      <p:bldP spid="8196" grpId="0" bldLvl="0" animBg="1"/>
      <p:bldP spid="8202" grpId="0"/>
      <p:bldP spid="205837" grpId="0" bldLvl="0" animBg="1"/>
      <p:bldP spid="205842" grpId="0" bldLvl="0" animBg="1"/>
      <p:bldP spid="205843" grpId="0" bldLvl="0" animBg="1"/>
      <p:bldP spid="2048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6"/>
          <p:cNvSpPr/>
          <p:nvPr/>
        </p:nvSpPr>
        <p:spPr>
          <a:xfrm>
            <a:off x="1840772" y="2687920"/>
            <a:ext cx="9674023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ctr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(1)(–3)–(–5);               (2)0–7;               (3)7.2–(–4.8).</a:t>
            </a:r>
          </a:p>
        </p:txBody>
      </p:sp>
      <p:sp>
        <p:nvSpPr>
          <p:cNvPr id="207880" name="Rectangle 8"/>
          <p:cNvSpPr/>
          <p:nvPr/>
        </p:nvSpPr>
        <p:spPr>
          <a:xfrm>
            <a:off x="1520563" y="3506399"/>
            <a:ext cx="5325979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ctr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(1) (–3)–(–5)= (–3)+5=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41990" name="Text Box 9"/>
          <p:cNvSpPr txBox="1"/>
          <p:nvPr/>
        </p:nvSpPr>
        <p:spPr>
          <a:xfrm>
            <a:off x="870195" y="2152716"/>
            <a:ext cx="2188348" cy="6139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:</a:t>
            </a:r>
          </a:p>
        </p:txBody>
      </p:sp>
      <p:sp>
        <p:nvSpPr>
          <p:cNvPr id="207882" name="Text Box 10"/>
          <p:cNvSpPr txBox="1"/>
          <p:nvPr/>
        </p:nvSpPr>
        <p:spPr>
          <a:xfrm>
            <a:off x="2407900" y="4468448"/>
            <a:ext cx="5904731" cy="61569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(2) 0–7 = 0+(–7) =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–7</a:t>
            </a:r>
          </a:p>
        </p:txBody>
      </p:sp>
      <p:sp>
        <p:nvSpPr>
          <p:cNvPr id="207883" name="Text Box 11"/>
          <p:cNvSpPr txBox="1"/>
          <p:nvPr/>
        </p:nvSpPr>
        <p:spPr>
          <a:xfrm>
            <a:off x="2347013" y="5551717"/>
            <a:ext cx="6482505" cy="61569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(3) 7.2–(–4.8) = 7.2+4.8 =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grpSp>
        <p:nvGrpSpPr>
          <p:cNvPr id="42003" name="组合 6"/>
          <p:cNvGrpSpPr/>
          <p:nvPr/>
        </p:nvGrpSpPr>
        <p:grpSpPr>
          <a:xfrm>
            <a:off x="3296135" y="1367128"/>
            <a:ext cx="2478295" cy="630942"/>
            <a:chOff x="427462" y="558483"/>
            <a:chExt cx="1858351" cy="473402"/>
          </a:xfrm>
        </p:grpSpPr>
        <p:grpSp>
          <p:nvGrpSpPr>
            <p:cNvPr id="42004" name="组合 5"/>
            <p:cNvGrpSpPr/>
            <p:nvPr/>
          </p:nvGrpSpPr>
          <p:grpSpPr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1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4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53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2010" name="文本框 11"/>
            <p:cNvSpPr txBox="1"/>
            <p:nvPr/>
          </p:nvSpPr>
          <p:spPr>
            <a:xfrm>
              <a:off x="427462" y="558483"/>
              <a:ext cx="1829953" cy="47340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774853" y="1367549"/>
            <a:ext cx="4763997" cy="635147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 defTabSz="1219170" eaLnBrk="1" hangingPunct="1">
              <a:defRPr/>
            </a:pPr>
            <a:r>
              <a:rPr kumimoji="0" lang="zh-CN" altLang="en-US" sz="3300" noProof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有理数的减法运算</a:t>
            </a:r>
          </a:p>
        </p:txBody>
      </p:sp>
    </p:spTree>
    <p:extLst>
      <p:ext uri="{BB962C8B-B14F-4D97-AF65-F5344CB8AC3E}">
        <p14:creationId xmlns:p14="http://schemas.microsoft.com/office/powerpoint/2010/main" val="316965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7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7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80" grpId="0"/>
      <p:bldP spid="207882" grpId="0"/>
      <p:bldP spid="2078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文本框 6148"/>
          <p:cNvSpPr txBox="1">
            <a:spLocks noChangeArrowheads="1"/>
          </p:cNvSpPr>
          <p:nvPr/>
        </p:nvSpPr>
        <p:spPr bwMode="auto">
          <a:xfrm>
            <a:off x="1255979" y="2168017"/>
            <a:ext cx="10184253" cy="391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479988" indent="-609585" eaLnBrk="1" hangingPunct="1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有理数减法的运算步骤：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根据有理数的减法法则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将减法运算变为加法运算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；②根据有理数的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加法法则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运算律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计算出结果</a:t>
            </a:r>
            <a:r>
              <a:rPr lang="en-US" altLang="zh-CN" sz="2800" dirty="0"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  <a:p>
            <a:pPr marL="479988" indent="-479988" eaLnBrk="1" hangingPunct="1">
              <a:lnSpc>
                <a:spcPct val="150000"/>
              </a:lnSpc>
            </a:pPr>
            <a:r>
              <a:rPr lang="en-US" altLang="zh-CN" sz="2800" dirty="0">
                <a:latin typeface="Times New Roman" pitchFamily="18" charset="0"/>
                <a:cs typeface="Times New Roman" panose="02020603050405020304" pitchFamily="18" charset="0"/>
              </a:rPr>
              <a:t>2.  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有理数的减法是有理数加法的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逆运算 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，在转化过程中，应注意“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两变一不变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”，即减法变加法、减数变成它的相反数、被减数不变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427573" y="1242672"/>
            <a:ext cx="3253394" cy="863799"/>
            <a:chOff x="3131762" y="248416"/>
            <a:chExt cx="2440363" cy="647699"/>
          </a:xfrm>
        </p:grpSpPr>
        <p:sp>
          <p:nvSpPr>
            <p:cNvPr id="22" name="圆角矩形 21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rgbClr val="BECE3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1" hangingPunct="1">
                <a:defRPr/>
              </a:pPr>
              <a:r>
                <a:rPr kumimoji="0" lang="zh-CN" altLang="en-US" sz="3200" kern="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668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文本框 6148"/>
          <p:cNvSpPr txBox="1">
            <a:spLocks noChangeArrowheads="1"/>
          </p:cNvSpPr>
          <p:nvPr/>
        </p:nvSpPr>
        <p:spPr bwMode="auto">
          <a:xfrm>
            <a:off x="1255981" y="2045878"/>
            <a:ext cx="10181938" cy="4278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有理数减法运算的四种情况：</a:t>
            </a:r>
            <a:endParaRPr lang="en-US" altLang="zh-CN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（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）任意一个数减去一个正数等于加上一个负数，如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+(-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（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）任意一个数减去一个负数等于加上一个正数，如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-(-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n-US" altLang="zh-CN" sz="27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7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endParaRPr lang="en-US" altLang="zh-CN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（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）任何一个数减去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仍得这个数，如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-0=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（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减去 一个数等于这个数的相反数，如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0-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=-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427573" y="1242672"/>
            <a:ext cx="3253394" cy="863799"/>
            <a:chOff x="3131762" y="248416"/>
            <a:chExt cx="2440363" cy="647699"/>
          </a:xfrm>
        </p:grpSpPr>
        <p:sp>
          <p:nvSpPr>
            <p:cNvPr id="11" name="圆角矩形 10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rgbClr val="BECE3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1" hangingPunct="1">
                <a:defRPr/>
              </a:pPr>
              <a:r>
                <a:rPr kumimoji="0" lang="zh-CN" altLang="en-US" sz="3200" kern="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836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2716</TotalTime>
  <Words>1741</Words>
  <Application>Microsoft Office PowerPoint</Application>
  <PresentationFormat>自定义</PresentationFormat>
  <Paragraphs>198</Paragraphs>
  <Slides>27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1_自定义设计方案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53</cp:revision>
  <cp:lastPrinted>2001-09-13T10:59:37Z</cp:lastPrinted>
  <dcterms:created xsi:type="dcterms:W3CDTF">2001-09-13T10:49:27Z</dcterms:created>
  <dcterms:modified xsi:type="dcterms:W3CDTF">2024-08-21T03:19:18Z</dcterms:modified>
</cp:coreProperties>
</file>